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355" r:id="rId3"/>
    <p:sldId id="350" r:id="rId4"/>
    <p:sldId id="360" r:id="rId5"/>
    <p:sldId id="365" r:id="rId6"/>
    <p:sldId id="361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40" r:id="rId17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8312" autoAdjust="0"/>
  </p:normalViewPr>
  <p:slideViewPr>
    <p:cSldViewPr showGuides="1">
      <p:cViewPr varScale="1">
        <p:scale>
          <a:sx n="74" d="100"/>
          <a:sy n="74" d="100"/>
        </p:scale>
        <p:origin x="6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75B9-E354-4F9F-BBAB-64EEC3F334B6}" type="datetimeFigureOut">
              <a:rPr lang="cs-CZ" smtClean="0"/>
              <a:pPr/>
              <a:t>16.10.2016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D332-1B07-4F20-A7B5-633901CAAD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2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3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4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3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4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4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4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4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40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6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56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17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556" y="2130426"/>
            <a:ext cx="11611289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907190"/>
            <a:ext cx="10971372" cy="54159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566" y="1627200"/>
            <a:ext cx="11521280" cy="4412090"/>
          </a:xfrm>
        </p:spPr>
        <p:txBody>
          <a:bodyPr/>
          <a:lstStyle>
            <a:lvl1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773705"/>
            <a:ext cx="10971372" cy="67309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1196752"/>
            <a:ext cx="11519780" cy="2232248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Vysoká škola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6753-8B9F-49F6-BEDC-F99CFC012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636" y="4374000"/>
            <a:ext cx="10306145" cy="94521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80771" y="6356350"/>
            <a:ext cx="400042" cy="365125"/>
          </a:xfrm>
          <a:prstGeom prst="rect">
            <a:avLst/>
          </a:prstGeom>
        </p:spPr>
        <p:txBody>
          <a:bodyPr/>
          <a:lstStyle/>
          <a:p>
            <a:fld id="{CAF136EC-F377-4181-9235-622A3D818D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1810800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3699030"/>
            <a:ext cx="10971372" cy="242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45755" y="6356351"/>
            <a:ext cx="53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Malé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6481" y="188640"/>
            <a:ext cx="4564380" cy="51054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Vysoká škola ekonomie a managementu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4566" y="1810800"/>
            <a:ext cx="11521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699030"/>
            <a:ext cx="10971213" cy="242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 descr="Velké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510" y="117480"/>
            <a:ext cx="8862060" cy="967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625475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8.1.1 Lineární kombinace aritmetických vektorů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7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6, 4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0, 0</m:t>
                        </m:r>
                        <m:r>
                          <a:rPr lang="cs-CZ" sz="2800" i="1" dirty="0">
                            <a:latin typeface="Cambria Math"/>
                          </a:rPr>
                          <m:t>, 4, 3, 2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−1, 2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cs-CZ" sz="2800" dirty="0"/>
                  <a:t>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Vektory jsou čtyři (tj. je jich více než jeden), musíme zjišťovat, zda některý z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není lineární kombinací vektorů zbývajících.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a) Z příkladu 3. víme,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b) Rozhodneme</a:t>
                </a:r>
                <a:r>
                  <a:rPr lang="cs-CZ" sz="2800" dirty="0">
                    <a:solidFill>
                      <a:srgbClr val="0070C0"/>
                    </a:solidFill>
                  </a:rPr>
                  <a:t>, zda vektor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Hledáme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tak, aby bylo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Pro 1. souřadnice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potom pro 3. souřadnice je: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lim>
                    </m:limLow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∙0+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ale to nelze.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i="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800" b="0" i="0" dirty="0" smtClean="0">
                    <a:solidFill>
                      <a:srgbClr val="0070C0"/>
                    </a:solidFill>
                    <a:latin typeface="Cambria Math"/>
                  </a:rPr>
                  <a:t>    Tudíž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není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476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(pokračování)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6, 4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0, 0</m:t>
                        </m:r>
                        <m:r>
                          <a:rPr lang="cs-CZ" sz="2800" i="1" dirty="0">
                            <a:latin typeface="Cambria Math"/>
                          </a:rPr>
                          <m:t>, 4, 3, 2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−1, 2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cs-CZ" sz="2800" dirty="0"/>
                  <a:t>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a)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b)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c) Zjistíme, </a:t>
                </a:r>
                <a:r>
                  <a:rPr lang="cs-CZ" sz="2800" dirty="0">
                    <a:solidFill>
                      <a:srgbClr val="0070C0"/>
                    </a:solidFill>
                  </a:rPr>
                  <a:t>zda vektor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tj. zda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existují koeficienty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tak, aby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Pro 1. souřadnice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pro 3. souřadnice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∙0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  pro 4. </a:t>
                </a:r>
                <a:r>
                  <a:rPr lang="cs-CZ" sz="2800" dirty="0">
                    <a:solidFill>
                      <a:srgbClr val="0070C0"/>
                    </a:solidFill>
                  </a:rPr>
                  <a:t>souřadnice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limLow>
                      <m:limLow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lim>
                    </m:limLow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∙0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ale to nelze.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i="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800" b="0" i="0" dirty="0" smtClean="0">
                    <a:solidFill>
                      <a:srgbClr val="0070C0"/>
                    </a:solidFill>
                    <a:latin typeface="Cambria Math"/>
                  </a:rPr>
                  <a:t>    Tudíž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není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529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(pokračování)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6, 4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0, 0</m:t>
                        </m:r>
                        <m:r>
                          <a:rPr lang="cs-CZ" sz="2800" i="1" dirty="0">
                            <a:latin typeface="Cambria Math"/>
                          </a:rPr>
                          <m:t>, 4, 3, 2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−1, 2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cs-CZ" sz="2800" dirty="0"/>
                  <a:t>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a)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b)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c)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d) Zjistíme, </a:t>
                </a:r>
                <a:r>
                  <a:rPr lang="cs-CZ" sz="2800" dirty="0">
                    <a:solidFill>
                      <a:srgbClr val="0070C0"/>
                    </a:solidFill>
                  </a:rPr>
                  <a:t>zda vektor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tj. zda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existují koeficienty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tak, aby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Pro 1. souřadnice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pro 3. souřadnice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∙0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  pro 4. </a:t>
                </a:r>
                <a:r>
                  <a:rPr lang="cs-CZ" sz="2800" dirty="0">
                    <a:solidFill>
                      <a:srgbClr val="0070C0"/>
                    </a:solidFill>
                  </a:rPr>
                  <a:t>souřadnice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  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pro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5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cs-CZ" sz="2800" dirty="0">
                    <a:solidFill>
                      <a:srgbClr val="0070C0"/>
                    </a:solidFill>
                  </a:rPr>
                  <a:t>souřadnice je: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+0∙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ale to nelze.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476" b="-14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 </a:t>
            </a:r>
            <a:r>
              <a:rPr lang="cs-CZ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(pokračování)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6, 4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0, 0</m:t>
                        </m:r>
                        <m:r>
                          <a:rPr lang="cs-CZ" sz="2800" i="1" dirty="0">
                            <a:latin typeface="Cambria Math"/>
                          </a:rPr>
                          <m:t>, 4, 3, 2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−1, 2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cs-CZ" sz="2800" dirty="0"/>
                  <a:t>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a)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b)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c)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není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d) </a:t>
                </a:r>
                <a:r>
                  <a:rPr lang="cs-CZ" sz="2800" b="0" i="0" dirty="0" smtClean="0">
                    <a:solidFill>
                      <a:srgbClr val="0070C0"/>
                    </a:solidFill>
                    <a:latin typeface="Cambria Math"/>
                  </a:rPr>
                  <a:t>Tudíž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není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 těchto čtyř výsledků vyplývá, že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jsou lineárně nezávislé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4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Věta o lineární závislosti a nezávislosti vektorů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Jestliže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jsou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/>
                  <a:t>potom</a:t>
                </a:r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dirty="0" smtClean="0"/>
                  <a:t>a)  </a:t>
                </a:r>
                <a:r>
                  <a:rPr lang="cs-CZ" sz="2800" i="1" dirty="0" smtClean="0"/>
                  <a:t>vektory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jsou lineárně </a:t>
                </a:r>
                <a:r>
                  <a:rPr lang="cs-CZ" sz="2800" i="1" dirty="0" smtClean="0"/>
                  <a:t>závislé právě tehdy, jestliže existuje </a:t>
                </a:r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i="1" dirty="0" smtClean="0"/>
                  <a:t>     lineární kombinace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taková, že </a:t>
                </a:r>
              </a:p>
              <a:p>
                <a:pPr indent="-5040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1" i="1" smtClean="0">
                          <a:latin typeface="Cambria Math"/>
                          <a:ea typeface="Cambria Math"/>
                        </a:rPr>
                        <m:t>𝒐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sz="2800" dirty="0" smtClean="0"/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i="1" dirty="0" smtClean="0"/>
                  <a:t>     přičemž alespoň jedno z reálných čísel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je různé od nuly</a:t>
                </a:r>
                <a:r>
                  <a:rPr lang="cs-CZ" sz="2800" dirty="0" smtClean="0"/>
                  <a:t>,</a:t>
                </a:r>
                <a:endParaRPr lang="cs-CZ" sz="2800" dirty="0"/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dirty="0" smtClean="0"/>
                  <a:t>b)  </a:t>
                </a:r>
                <a:r>
                  <a:rPr lang="cs-CZ" sz="2800" i="1" dirty="0" smtClean="0"/>
                  <a:t>vektory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jsou lineárně </a:t>
                </a:r>
                <a:r>
                  <a:rPr lang="cs-CZ" sz="2800" i="1" dirty="0" smtClean="0"/>
                  <a:t>nezávislé </a:t>
                </a:r>
                <a:r>
                  <a:rPr lang="cs-CZ" sz="2800" i="1" dirty="0"/>
                  <a:t>právě tehdy, jestliže </a:t>
                </a:r>
                <a:r>
                  <a:rPr lang="cs-CZ" sz="2800" i="1" dirty="0" smtClean="0"/>
                  <a:t>existuje </a:t>
                </a:r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i="1" dirty="0" smtClean="0"/>
                  <a:t>     právě jediná lineární </a:t>
                </a:r>
                <a:r>
                  <a:rPr lang="cs-CZ" sz="2800" i="1" dirty="0"/>
                  <a:t>kombinace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i="1" dirty="0" smtClean="0"/>
                  <a:t>taková, </a:t>
                </a:r>
                <a:r>
                  <a:rPr lang="cs-CZ" sz="2800" i="1" dirty="0"/>
                  <a:t>že </a:t>
                </a:r>
              </a:p>
              <a:p>
                <a:pPr indent="-5040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1" i="1">
                          <a:latin typeface="Cambria Math"/>
                          <a:ea typeface="Cambria Math"/>
                        </a:rPr>
                        <m:t>𝒐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sz="2800" dirty="0" smtClean="0"/>
              </a:p>
              <a:p>
                <a:pPr indent="-504000">
                  <a:lnSpc>
                    <a:spcPct val="100000"/>
                  </a:lnSpc>
                </a:pPr>
                <a:r>
                  <a:rPr lang="cs-CZ" sz="2800" i="1" dirty="0" smtClean="0"/>
                  <a:t>     </a:t>
                </a:r>
                <a:r>
                  <a:rPr lang="cs-CZ" sz="2800" i="1" dirty="0" smtClean="0"/>
                  <a:t>přičemž platí</a:t>
                </a:r>
                <a:r>
                  <a:rPr lang="cs-CZ" sz="2800" dirty="0" smtClean="0"/>
                  <a:t>: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sz="2800" i="1" dirty="0" smtClean="0"/>
                  <a:t>.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9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998730"/>
            <a:ext cx="11519780" cy="720080"/>
          </a:xfrm>
        </p:spPr>
        <p:txBody>
          <a:bodyPr/>
          <a:lstStyle/>
          <a:p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3" name="Veselý obličej 2"/>
          <p:cNvSpPr>
            <a:spLocks noChangeAspect="1"/>
          </p:cNvSpPr>
          <p:nvPr/>
        </p:nvSpPr>
        <p:spPr>
          <a:xfrm>
            <a:off x="4541030" y="2303874"/>
            <a:ext cx="3109940" cy="288032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753-8B9F-49F6-BEDC-F99CFC01236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Vysoká škola ekonomie a managementu,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/>
              <a:t>Lineární kombinace aritmetických </a:t>
            </a:r>
            <a:r>
              <a:rPr lang="cs-CZ" smtClean="0"/>
              <a:t>vektorů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Jestliže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/>
                  <a:t>jsou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/>
                  <a:t>potom </a:t>
                </a:r>
                <a:endParaRPr lang="cs-CZ" sz="2800" i="1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           vektor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b="1" i="1" dirty="0" smtClean="0"/>
                  <a:t>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jestliže existují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taková</a:t>
                </a:r>
                <a:r>
                  <a:rPr lang="cs-CZ" sz="2800" dirty="0" smtClean="0"/>
                  <a:t>, </a:t>
                </a:r>
                <a:r>
                  <a:rPr lang="cs-CZ" sz="2800" i="1" dirty="0" smtClean="0"/>
                  <a:t>že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/>
                        </a:rPr>
                        <m:t>𝒂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přičemž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nazýváme koeficienty této lineární kombinace.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Pojem </a:t>
                </a:r>
                <a:r>
                  <a:rPr lang="cs-CZ" sz="2800" dirty="0"/>
                  <a:t>lineární kombinace </a:t>
                </a:r>
                <a:r>
                  <a:rPr lang="cs-CZ" sz="2800" dirty="0" smtClean="0"/>
                  <a:t>vektorů označuje </a:t>
                </a:r>
                <a:r>
                  <a:rPr lang="cs-CZ" sz="2800" dirty="0"/>
                  <a:t>jeden z nejzákladnějších konceptů studovaných lineární algebrou. </a:t>
                </a:r>
                <a:r>
                  <a:rPr lang="cs-CZ" sz="2800" dirty="0" smtClean="0"/>
                  <a:t>Jde </a:t>
                </a:r>
                <a:r>
                  <a:rPr lang="cs-CZ" sz="2800" dirty="0"/>
                  <a:t>v jistém smyslu o zobecnění pojmu násobení a sčítání pro </a:t>
                </a:r>
                <a:r>
                  <a:rPr lang="cs-CZ" sz="2800" dirty="0" smtClean="0"/>
                  <a:t>reálná čísla</a:t>
                </a:r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635" b="-11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5, 4, 3, 2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3, 1, 1, 2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latin typeface="Cambria Math"/>
                          </a:rPr>
                          <m:t>2, 3, 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Rozhodneme, zda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I ti, kteří mají špatný postřeh, přijdou na to, že platí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tudíž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Poznámka. </a:t>
                </a:r>
                <a:r>
                  <a:rPr lang="cs-CZ" sz="2800" dirty="0" smtClean="0"/>
                  <a:t>Máme-li libovolnou konečnou neprázdnou skupinu vektorů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  <a:r>
                  <a:rPr lang="cs-CZ" sz="2800" dirty="0" smtClean="0"/>
                  <a:t> potom libovolný vektor obsažený v této skupině je lineární kombinací celé této skupiny vektorů.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Tuto informaci potřebujeme, abychom uměli snadno zjistit v některých jednoduchých případech, zda vektor je lineární kombinací skupiny vektorů. 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899" b="-1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5, 4, 3, 2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3, 1, 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latin typeface="Cambria Math"/>
                          </a:rPr>
                          <m:t>1, 2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2, 3,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Rozhodneme, zda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Určitě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je 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(tj.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Podle vlastností nulového vektoru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je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Poznámka. </a:t>
                </a:r>
                <a:r>
                  <a:rPr lang="cs-CZ" sz="2800" dirty="0" smtClean="0"/>
                  <a:t>Nulový vektor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je lineární kombinací jakékoli konečné neprázdné skupiny vektorů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I tuto informaci potřebujeme, abychom uměli snadno v některých jednoduchých případech zjistit, zda nějaký vektor je lineární kombinací nějaké skupiny vektorů.  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423" b="-1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6, 4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5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0, 0</m:t>
                        </m:r>
                        <m:r>
                          <a:rPr lang="cs-CZ" sz="2800" i="1" dirty="0">
                            <a:latin typeface="Cambria Math"/>
                          </a:rPr>
                          <m:t>, 4, 3, 2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−1, 2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cs-CZ" sz="2800" dirty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Rozhodneme, zda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Hledáme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tak, aby bylo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tj.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6, 4, 5, 3, 1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0, 0, 4, 3, 2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−1, 2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0, 0, 0, 0, 4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Dva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vektory se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rovnají právě tehdy, </a:t>
                </a:r>
                <a:r>
                  <a:rPr lang="cs-CZ" sz="2800" dirty="0">
                    <a:solidFill>
                      <a:srgbClr val="0070C0"/>
                    </a:solidFill>
                  </a:rPr>
                  <a:t>jestliže mají stejné odpovídající si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souřadnice. Porovnejme první souřadnice na levé i pravé straně, dostáváme: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6=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tedy dosadíme-li 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 úplně nejlepší reálná čísla, bude se pravá strana rovnat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nebude se nikdy rovnat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Reálná </a:t>
                </a:r>
                <a:r>
                  <a:rPr lang="cs-CZ" sz="2800" dirty="0">
                    <a:solidFill>
                      <a:srgbClr val="0070C0"/>
                    </a:solidFill>
                  </a:rPr>
                  <a:t>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taková, že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neexistují, proto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není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212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</a:t>
            </a:r>
            <a:r>
              <a:rPr lang="cs-CZ" dirty="0" smtClean="0"/>
              <a:t>závislost a nezávislost vektorů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Jestliže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/>
                  <a:t>jsou vektory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potom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a) </a:t>
                </a:r>
                <a:r>
                  <a:rPr lang="cs-CZ" sz="2800" b="1" i="1" dirty="0" smtClean="0"/>
                  <a:t>vektory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jsou </a:t>
                </a:r>
                <a:r>
                  <a:rPr lang="cs-CZ" sz="2800" b="1" i="1" dirty="0" smtClean="0"/>
                  <a:t>lineárně závislé</a:t>
                </a:r>
                <a:r>
                  <a:rPr lang="cs-CZ" sz="2800" i="1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    jestliže buď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sz="2800" i="1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            nebo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800" i="1">
                        <a:latin typeface="Cambria Math"/>
                      </a:rPr>
                      <m:t>1</m:t>
                    </m:r>
                  </m:oMath>
                </a14:m>
                <a:r>
                  <a:rPr lang="cs-CZ" sz="2800" i="1" dirty="0"/>
                  <a:t> a</a:t>
                </a:r>
                <a:r>
                  <a:rPr lang="cs-CZ" sz="2800" i="1" dirty="0" smtClean="0"/>
                  <a:t> některý z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i="1" dirty="0" smtClean="0"/>
                  <a:t> lze vyjádřit jako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                    lineární kombinaci vektorů zbývajících,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</a:t>
                </a:r>
                <a:r>
                  <a:rPr lang="cs-CZ" sz="2800" b="1" i="1" dirty="0"/>
                  <a:t>vektory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i="1" dirty="0"/>
                  <a:t>jsou </a:t>
                </a:r>
                <a:r>
                  <a:rPr lang="cs-CZ" sz="2800" b="1" i="1" dirty="0"/>
                  <a:t>lineárně </a:t>
                </a:r>
                <a:r>
                  <a:rPr lang="cs-CZ" sz="2800" b="1" i="1" dirty="0" smtClean="0"/>
                  <a:t>nezávislé</a:t>
                </a:r>
                <a:r>
                  <a:rPr lang="cs-CZ" sz="2800" i="1" dirty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   jestliže buď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sz="2800" i="1">
                        <a:latin typeface="Cambria Math"/>
                      </a:rPr>
                      <m:t>=1</m:t>
                    </m:r>
                  </m:oMath>
                </a14:m>
                <a:r>
                  <a:rPr lang="cs-CZ" sz="2800" i="1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1" i="1"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i="1" dirty="0" smtClean="0"/>
                  <a:t> </a:t>
                </a:r>
                <a:r>
                  <a:rPr lang="cs-CZ" sz="2800" dirty="0" smtClean="0"/>
                  <a:t>(</a:t>
                </a:r>
                <a:r>
                  <a:rPr lang="cs-CZ" sz="2800" i="1" dirty="0"/>
                  <a:t>tj. alespoň jedna souřadnice vektoru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i="1" dirty="0" smtClean="0"/>
                  <a:t> je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</a:t>
                </a:r>
                <a:r>
                  <a:rPr lang="cs-CZ" sz="2800" i="1" dirty="0" smtClean="0"/>
                  <a:t>                       nenulová</a:t>
                </a:r>
                <a:r>
                  <a:rPr lang="cs-CZ" sz="2800" dirty="0" smtClean="0"/>
                  <a:t>),</a:t>
                </a:r>
                <a:endParaRPr lang="cs-CZ" sz="2800" dirty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               nebo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800" i="1">
                        <a:latin typeface="Cambria Math"/>
                      </a:rPr>
                      <m:t>1</m:t>
                    </m:r>
                  </m:oMath>
                </a14:m>
                <a:r>
                  <a:rPr lang="cs-CZ" sz="2800" i="1" dirty="0"/>
                  <a:t> a </a:t>
                </a:r>
                <a:r>
                  <a:rPr lang="cs-CZ" sz="2800" i="1" dirty="0" smtClean="0"/>
                  <a:t>žádný </a:t>
                </a:r>
                <a:r>
                  <a:rPr lang="cs-CZ" sz="2800" i="1" dirty="0"/>
                  <a:t>z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i="1" dirty="0"/>
                  <a:t> </a:t>
                </a:r>
                <a:r>
                  <a:rPr lang="cs-CZ" sz="2800" i="1" dirty="0" smtClean="0"/>
                  <a:t>nelze </a:t>
                </a:r>
                <a:r>
                  <a:rPr lang="cs-CZ" sz="2800" i="1" dirty="0"/>
                  <a:t>vyjádřit jako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/>
                  <a:t>                        lineární kombinaci vektorů </a:t>
                </a:r>
                <a:r>
                  <a:rPr lang="cs-CZ" sz="2800" i="1" dirty="0" smtClean="0"/>
                  <a:t>zbývajících.</a:t>
                </a:r>
                <a:endParaRPr lang="cs-CZ" sz="28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74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8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</a:t>
            </a:r>
            <a:r>
              <a:rPr lang="cs-CZ" dirty="0" smtClean="0"/>
              <a:t>závislost a nezávislost vektorů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Poznamenejme, že každá neprázdná konečná skupina vektorů z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je buď lineárně závislá, nebo lineárně nezávislá (tj. </a:t>
                </a:r>
                <a:r>
                  <a:rPr lang="cs-CZ" sz="2800" i="1" dirty="0" err="1" smtClean="0"/>
                  <a:t>tertium</a:t>
                </a:r>
                <a:r>
                  <a:rPr lang="cs-CZ" sz="2800" i="1" dirty="0" smtClean="0"/>
                  <a:t> non </a:t>
                </a:r>
                <a:r>
                  <a:rPr lang="cs-CZ" sz="2800" i="1" dirty="0" err="1" smtClean="0"/>
                  <a:t>datur</a:t>
                </a:r>
                <a:r>
                  <a:rPr lang="cs-CZ" sz="2800" dirty="0" smtClean="0"/>
                  <a:t>, tedy třetí možnost neexistuje).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Dále platí: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a) jsou-li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z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    lineárně závislé,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    potom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nejsou lineárně nezávislé,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b) </a:t>
                </a:r>
                <a:r>
                  <a:rPr lang="cs-CZ" sz="2800" dirty="0"/>
                  <a:t>jsou-li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/>
                  <a:t>z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    lineárně </a:t>
                </a:r>
                <a:r>
                  <a:rPr lang="cs-CZ" sz="2800" dirty="0" smtClean="0"/>
                  <a:t>nezávislé</a:t>
                </a:r>
                <a:r>
                  <a:rPr lang="cs-CZ" sz="2800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smtClean="0"/>
                  <a:t>    potom </a:t>
                </a:r>
                <a:r>
                  <a:rPr lang="cs-CZ" sz="2800" dirty="0"/>
                  <a:t>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nejsou lineárně </a:t>
                </a:r>
                <a:r>
                  <a:rPr lang="cs-CZ" sz="2800" dirty="0" smtClean="0"/>
                  <a:t>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b="-6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0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5, 4, 3, 2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3, 1, 1, 2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latin typeface="Cambria Math"/>
                          </a:rPr>
                          <m:t>2, 3, 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3, 1, 1, 2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Vektory jsou čtyři (tj. je jich více než jeden), musíme zjišťovat, zda některý z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není lineární kombinací vektorů zbývajících.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Podle příkladu 1. víme, že platí: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tudíž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>
                    <a:solidFill>
                      <a:srgbClr val="0070C0"/>
                    </a:solidFill>
                  </a:rPr>
                  <a:t>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Jeden z vektorů je lineární kombinací vektorů zbývajících, proto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jsou lineárně závislé.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Poznámka. </a:t>
                </a:r>
                <a:r>
                  <a:rPr lang="cs-CZ" sz="2800" dirty="0" smtClean="0"/>
                  <a:t>Máme-li libovolnou konečnou neprázdnou skupinu vektorů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  <a:r>
                  <a:rPr lang="cs-CZ" sz="2800" dirty="0" smtClean="0"/>
                  <a:t> která obsahuje dva </a:t>
                </a:r>
                <a:r>
                  <a:rPr lang="cs-CZ" sz="2800" dirty="0"/>
                  <a:t>stejné vektory, potom je </a:t>
                </a:r>
                <a:r>
                  <a:rPr lang="cs-CZ" sz="2800" dirty="0" smtClean="0"/>
                  <a:t>tato skupina vektorů lineárně </a:t>
                </a:r>
                <a:r>
                  <a:rPr lang="cs-CZ" sz="2800" dirty="0"/>
                  <a:t>závislá.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476" b="-14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5, 4, 3, 2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3, 1, 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800" i="1">
                            <a:latin typeface="Cambria Math"/>
                          </a:rPr>
                          <m:t>1, 2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0, 0, 0, 0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2, 3,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Rozhodneme, zda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 jsou lineárně závislé nebo nezávislé.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Vektory jsou čtyři (tj. je jich více než jeden), musíme zjišťovat, zda některý z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není lineární kombinací vektorů zbývajících.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Určitě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nulový vektor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(tj.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). Z vlastností nulového vektoru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dostáváme: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lineární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Jeden z vektorů je lineární kombinací vektorů zbývajících, proto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jsou lineárně závislé.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Poznámka. </a:t>
                </a:r>
                <a:r>
                  <a:rPr lang="cs-CZ" sz="2800" dirty="0" smtClean="0"/>
                  <a:t>Obsahuje-li konečná skupina </a:t>
                </a:r>
                <a:r>
                  <a:rPr lang="cs-CZ" sz="2800" dirty="0"/>
                  <a:t>vektorů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nulový vektor, potom </a:t>
                </a:r>
                <a:r>
                  <a:rPr lang="cs-CZ" sz="2800" dirty="0"/>
                  <a:t>je tato skupina vektorů lineárně závislá</a:t>
                </a:r>
                <a:r>
                  <a:rPr lang="cs-CZ" sz="2800" dirty="0" smtClean="0"/>
                  <a:t>.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476" b="-14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tematika_VŠEM_new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Times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ka_VŠEM_new.potx" id="{6FD42434-6301-4F8F-989D-E62FD27E81B9}" vid="{E46D94C2-06D8-4081-9868-4E263E6C77D1}"/>
    </a:ext>
  </a:extLst>
</a:theme>
</file>

<file path=ppt/theme/theme2.xml><?xml version="1.0" encoding="utf-8"?>
<a:theme xmlns:a="http://schemas.openxmlformats.org/drawingml/2006/main" name="Vlastní návrh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Matematika_VŠE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ka_VŠEM_new.potx" id="{6FD42434-6301-4F8F-989D-E62FD27E81B9}" vid="{64117493-8BD5-452C-827B-068BC7B340A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Matematika_VŠEM_new</Template>
  <TotalTime>764</TotalTime>
  <Words>170</Words>
  <Application>Microsoft Office PowerPoint</Application>
  <PresentationFormat>Vlastní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Matematika_VŠEM_new</vt:lpstr>
      <vt:lpstr>Vlastní návrh</vt:lpstr>
      <vt:lpstr>8.1.1 Lineární kombinace aritmetických vektorů</vt:lpstr>
      <vt:lpstr>Lineární kombinace aritmetických vektorů</vt:lpstr>
      <vt:lpstr>Příklad 1.</vt:lpstr>
      <vt:lpstr>Příklad 2.</vt:lpstr>
      <vt:lpstr>Příklad 3.</vt:lpstr>
      <vt:lpstr>Lineární závislost a nezávislost vektorů</vt:lpstr>
      <vt:lpstr>Lineární závislost a nezávislost vektorů</vt:lpstr>
      <vt:lpstr>Příklad 4.</vt:lpstr>
      <vt:lpstr>Příklad 5.</vt:lpstr>
      <vt:lpstr>Příklad 6.</vt:lpstr>
      <vt:lpstr>Příklad 6. (pokračování)</vt:lpstr>
      <vt:lpstr>Příklad 6. (pokračování)</vt:lpstr>
      <vt:lpstr>Příklad 6. (pokračování)</vt:lpstr>
      <vt:lpstr>Věta o lineární závislosti a nezávislosti vektorů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studijni001</cp:lastModifiedBy>
  <cp:revision>73</cp:revision>
  <dcterms:created xsi:type="dcterms:W3CDTF">2016-05-22T13:45:02Z</dcterms:created>
  <dcterms:modified xsi:type="dcterms:W3CDTF">2016-10-16T07:18:47Z</dcterms:modified>
</cp:coreProperties>
</file>